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39"/>
  </p:notesMasterIdLst>
  <p:sldIdLst>
    <p:sldId id="303" r:id="rId2"/>
    <p:sldId id="305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9" r:id="rId36"/>
    <p:sldId id="310" r:id="rId37"/>
    <p:sldId id="311" r:id="rId38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89" d="100"/>
          <a:sy n="89" d="100"/>
        </p:scale>
        <p:origin x="874" y="67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105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415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92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088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023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14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1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877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13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017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92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105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92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5973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3038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218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1493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857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5602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08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9308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4013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059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374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1082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608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763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7743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7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89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3" imgW="5092063" imgH="6869841" progId="Photoshop.Image.13">
                  <p:embed/>
                </p:oleObj>
              </mc:Choice>
              <mc:Fallback>
                <p:oleObj name="Image" r:id="rId3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2024-10-24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부  개요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793" y="327660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</a:t>
            </a:r>
            <a:r>
              <a:rPr lang="ko-KR" altLang="en-US" b="1" dirty="0">
                <a:latin typeface="+mn-ea"/>
                <a:ea typeface="+mn-ea"/>
              </a:rPr>
              <a:t>부에서는 컴퓨터와 프로그램의 관계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프로그램의 작성과 실행방법</a:t>
            </a:r>
            <a:r>
              <a:rPr lang="en-US" altLang="ko-KR" b="1" dirty="0">
                <a:latin typeface="+mn-ea"/>
                <a:ea typeface="+mn-ea"/>
              </a:rPr>
              <a:t>, </a:t>
            </a:r>
          </a:p>
          <a:p>
            <a:r>
              <a:rPr lang="ko-KR" altLang="en-US" b="1" dirty="0">
                <a:latin typeface="+mn-ea"/>
                <a:ea typeface="+mn-ea"/>
              </a:rPr>
              <a:t>자바 프로그램 작성을 위한 환경 구축과 실습 방법 등에 대해 설명합니다</a:t>
            </a:r>
            <a:r>
              <a:rPr lang="en-US" altLang="ko-KR" b="1" dirty="0">
                <a:latin typeface="+mn-ea"/>
                <a:ea typeface="+mn-ea"/>
              </a:rPr>
              <a:t>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7493" y="438286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</a:rPr>
              <a:t>Chapter 1 : </a:t>
            </a:r>
            <a:r>
              <a:rPr lang="ko-KR" altLang="en-US" b="1" dirty="0">
                <a:latin typeface="+mn-lt"/>
              </a:rPr>
              <a:t>컴퓨터와</a:t>
            </a:r>
            <a:r>
              <a:rPr lang="en-US" altLang="ko-KR" b="1" dirty="0">
                <a:latin typeface="+mn-lt"/>
              </a:rPr>
              <a:t> </a:t>
            </a:r>
            <a:r>
              <a:rPr lang="ko-KR" altLang="en-US" b="1" dirty="0">
                <a:latin typeface="+mn-lt"/>
              </a:rPr>
              <a:t>프로그램 그리고 자바</a:t>
            </a:r>
            <a:endParaRPr lang="en-US" altLang="ko-KR" b="1" dirty="0">
              <a:latin typeface="+mn-lt"/>
            </a:endParaRPr>
          </a:p>
          <a:p>
            <a:r>
              <a:rPr lang="en-US" altLang="ko-KR" b="1" dirty="0">
                <a:latin typeface="+mn-lt"/>
              </a:rPr>
              <a:t>Chapter 2 : </a:t>
            </a:r>
            <a:r>
              <a:rPr lang="ko-KR" altLang="en-US" b="1" dirty="0">
                <a:latin typeface="+mn-lt"/>
              </a:rPr>
              <a:t>자바의</a:t>
            </a:r>
            <a:r>
              <a:rPr lang="en-US" altLang="ko-KR" b="1" dirty="0">
                <a:latin typeface="+mn-lt"/>
              </a:rPr>
              <a:t> </a:t>
            </a:r>
            <a:r>
              <a:rPr lang="ko-KR" altLang="en-US" b="1" dirty="0">
                <a:latin typeface="+mn-lt"/>
              </a:rPr>
              <a:t>환경 구축과 실습</a:t>
            </a:r>
            <a:endParaRPr lang="ko-KR" altLang="en-US" b="1" dirty="0">
              <a:latin typeface="+mn-lt"/>
              <a:ea typeface="+mj-ea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fld id="{4FD73FAA-EDF4-477B-8EE5-59031FF4DC00}" type="slidenum">
              <a:rPr lang="en-US" altLang="ko-KR" sz="1200" smtClean="0"/>
              <a:pPr algn="r">
                <a:defRPr/>
              </a:pPr>
              <a:t>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102795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코볼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4528" y="2060848"/>
          <a:ext cx="8534400" cy="4480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696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b="0" dirty="0"/>
                        <a:t>IDENTIFICATION   </a:t>
                      </a:r>
                    </a:p>
                    <a:p>
                      <a:pPr latinLnBrk="1"/>
                      <a:r>
                        <a:rPr lang="fr-FR" altLang="ko-KR" b="0" dirty="0"/>
                        <a:t>PROGRAM-ID.    </a:t>
                      </a:r>
                    </a:p>
                    <a:p>
                      <a:pPr latinLnBrk="1"/>
                      <a:r>
                        <a:rPr lang="fr-FR" altLang="ko-KR" b="0" dirty="0"/>
                        <a:t>ENVIRONMENT    </a:t>
                      </a:r>
                    </a:p>
                    <a:p>
                      <a:pPr latinLnBrk="1"/>
                      <a:r>
                        <a:rPr lang="fr-FR" altLang="ko-KR" b="0" dirty="0"/>
                        <a:t>CONFIGURATION  SECTION.</a:t>
                      </a:r>
                    </a:p>
                    <a:p>
                      <a:pPr latinLnBrk="1"/>
                      <a:r>
                        <a:rPr lang="en-US" altLang="ko-KR" b="0" dirty="0"/>
                        <a:t>SOURCE-COMPUTER.  </a:t>
                      </a:r>
                    </a:p>
                    <a:p>
                      <a:pPr latinLnBrk="1"/>
                      <a:r>
                        <a:rPr lang="en-US" altLang="ko-KR" b="0" dirty="0"/>
                        <a:t>OBJECT-COMPUTER. </a:t>
                      </a:r>
                    </a:p>
                    <a:p>
                      <a:pPr latinLnBrk="1"/>
                      <a:r>
                        <a:rPr lang="en-US" altLang="ko-KR" b="0" dirty="0"/>
                        <a:t>INPUT-OUTPUT    </a:t>
                      </a:r>
                    </a:p>
                    <a:p>
                      <a:pPr latinLnBrk="1"/>
                      <a:r>
                        <a:rPr lang="en-US" altLang="ko-KR" b="0" dirty="0"/>
                        <a:t>FILE-CONTROL.   </a:t>
                      </a:r>
                    </a:p>
                    <a:p>
                      <a:pPr latinLnBrk="1"/>
                      <a:r>
                        <a:rPr lang="en-US" altLang="ko-KR" b="0" dirty="0"/>
                        <a:t>DATA      </a:t>
                      </a:r>
                    </a:p>
                    <a:p>
                      <a:pPr latinLnBrk="1"/>
                      <a:r>
                        <a:rPr lang="en-US" altLang="ko-KR" b="0" dirty="0"/>
                        <a:t>FILE      </a:t>
                      </a:r>
                    </a:p>
                    <a:p>
                      <a:pPr latinLnBrk="1"/>
                      <a:r>
                        <a:rPr lang="en-US" altLang="ko-KR" b="0" dirty="0"/>
                        <a:t>FD  PR-F  LABEL </a:t>
                      </a:r>
                    </a:p>
                    <a:p>
                      <a:pPr latinLnBrk="1"/>
                      <a:r>
                        <a:rPr lang="en-US" altLang="ko-KR" b="0" dirty="0"/>
                        <a:t>01  PR-R  PIC </a:t>
                      </a:r>
                    </a:p>
                    <a:p>
                      <a:pPr latinLnBrk="1"/>
                      <a:r>
                        <a:rPr lang="en-US" altLang="ko-KR" b="0" dirty="0"/>
                        <a:t>WORKING-STORAGE </a:t>
                      </a:r>
                    </a:p>
                    <a:p>
                      <a:pPr latinLnBrk="1"/>
                      <a:r>
                        <a:rPr lang="en-US" altLang="ko-KR" b="0" dirty="0"/>
                        <a:t>01 LIST.</a:t>
                      </a:r>
                    </a:p>
                    <a:p>
                      <a:pPr latinLnBrk="1"/>
                      <a:r>
                        <a:rPr lang="en-US" altLang="ko-KR" b="0" dirty="0"/>
                        <a:t>  03 N PIC 9(3).</a:t>
                      </a:r>
                    </a:p>
                    <a:p>
                      <a:pPr latinLnBrk="1"/>
                      <a:r>
                        <a:rPr lang="en-US" altLang="ko-KR" b="0" dirty="0"/>
                        <a:t>  03 HAP PIC 9(4).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b="0" dirty="0"/>
                        <a:t>DIVISION.</a:t>
                      </a:r>
                    </a:p>
                    <a:p>
                      <a:pPr latinLnBrk="1"/>
                      <a:r>
                        <a:rPr lang="fr-FR" altLang="ko-KR" b="0" dirty="0"/>
                        <a:t>HAP.</a:t>
                      </a:r>
                    </a:p>
                    <a:p>
                      <a:pPr latinLnBrk="1"/>
                      <a:r>
                        <a:rPr lang="fr-FR" altLang="ko-KR" b="0" dirty="0"/>
                        <a:t>DIVISION.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IBM-PC.</a:t>
                      </a:r>
                    </a:p>
                    <a:p>
                      <a:pPr latinLnBrk="1"/>
                      <a:r>
                        <a:rPr lang="en-US" altLang="ko-KR" b="0" dirty="0"/>
                        <a:t>IBM-PC.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r>
                        <a:rPr lang="en-US" altLang="ko-KR" b="0" dirty="0"/>
                        <a:t>SELECT PR-F ASSIGN TO OUTPUT ":HAP".</a:t>
                      </a:r>
                    </a:p>
                    <a:p>
                      <a:pPr latinLnBrk="1"/>
                      <a:r>
                        <a:rPr lang="en-US" altLang="ko-KR" b="0" dirty="0"/>
                        <a:t>DIVISION.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r>
                        <a:rPr lang="en-US" altLang="ko-KR" b="0" dirty="0"/>
                        <a:t>RECORD OMITTED.</a:t>
                      </a:r>
                    </a:p>
                    <a:p>
                      <a:pPr latinLnBrk="1"/>
                      <a:r>
                        <a:rPr lang="en-US" altLang="ko-KR" b="0" dirty="0"/>
                        <a:t>X(80).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endParaRPr lang="en-US" altLang="ko-KR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9061"/>
            <a:ext cx="9119011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491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베이직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10 SUM = 0</a:t>
                      </a:r>
                    </a:p>
                    <a:p>
                      <a:pPr latinLnBrk="1"/>
                      <a:r>
                        <a:rPr lang="en-US" altLang="ko-KR" b="0" dirty="0"/>
                        <a:t>20 FOR I=1 TO 100</a:t>
                      </a:r>
                    </a:p>
                    <a:p>
                      <a:pPr latinLnBrk="1"/>
                      <a:r>
                        <a:rPr lang="en-US" altLang="ko-KR" b="0" dirty="0"/>
                        <a:t>30 SUM = SUM + I</a:t>
                      </a:r>
                    </a:p>
                    <a:p>
                      <a:pPr latinLnBrk="1"/>
                      <a:r>
                        <a:rPr lang="en-US" altLang="ko-KR" b="0" dirty="0"/>
                        <a:t>40 NEXT I</a:t>
                      </a:r>
                    </a:p>
                    <a:p>
                      <a:pPr latinLnBrk="1"/>
                      <a:r>
                        <a:rPr lang="en-US" altLang="ko-KR" b="0" dirty="0"/>
                        <a:t>50 PRINT SUM</a:t>
                      </a:r>
                    </a:p>
                    <a:p>
                      <a:pPr latinLnBrk="1"/>
                      <a:r>
                        <a:rPr lang="en-US" altLang="ko-KR" b="0" dirty="0"/>
                        <a:t>60 END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32520" y="2420888"/>
            <a:ext cx="2928958" cy="87450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132856"/>
            <a:ext cx="8229600" cy="2334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87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파스칼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program hap;</a:t>
                      </a:r>
                    </a:p>
                    <a:p>
                      <a:pPr latinLnBrk="1"/>
                      <a:r>
                        <a:rPr lang="en-US" altLang="ko-KR" b="0" dirty="0"/>
                        <a:t>uses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Crt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 err="1"/>
                        <a:t>var</a:t>
                      </a:r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i,sum:integer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begin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clrscr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:=0;</a:t>
                      </a:r>
                    </a:p>
                    <a:p>
                      <a:pPr latinLnBrk="1"/>
                      <a:r>
                        <a:rPr lang="en-US" altLang="ko-KR" b="0" dirty="0"/>
                        <a:t>  sum:=0;</a:t>
                      </a:r>
                    </a:p>
                    <a:p>
                      <a:pPr latinLnBrk="1"/>
                      <a:r>
                        <a:rPr lang="en-US" altLang="ko-KR" b="0" dirty="0"/>
                        <a:t>  for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:=0 to 100 do</a:t>
                      </a:r>
                    </a:p>
                    <a:p>
                      <a:pPr latinLnBrk="1"/>
                      <a:r>
                        <a:rPr lang="en-US" altLang="ko-KR" b="0" dirty="0"/>
                        <a:t>    sum :=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	 </a:t>
                      </a:r>
                      <a:r>
                        <a:rPr lang="en-US" altLang="ko-KR" b="0" dirty="0" err="1"/>
                        <a:t>writeln</a:t>
                      </a:r>
                      <a:r>
                        <a:rPr lang="en-US" altLang="ko-KR" b="0" dirty="0"/>
                        <a:t>('1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===&gt; ',sum);</a:t>
                      </a:r>
                    </a:p>
                    <a:p>
                      <a:pPr latinLnBrk="1"/>
                      <a:r>
                        <a:rPr lang="en-US" altLang="ko-KR" b="0" dirty="0"/>
                        <a:t>end.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0128" y="4659976"/>
            <a:ext cx="5715040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9800"/>
            <a:ext cx="7391400" cy="3969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6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#include	&lt;</a:t>
                      </a:r>
                      <a:r>
                        <a:rPr lang="en-US" altLang="ko-KR" b="0" dirty="0" err="1"/>
                        <a:t>stdio.h</a:t>
                      </a:r>
                      <a:r>
                        <a:rPr lang="en-US" altLang="ko-KR" b="0" dirty="0"/>
                        <a:t>&gt;</a:t>
                      </a:r>
                    </a:p>
                    <a:p>
                      <a:pPr latinLnBrk="1"/>
                      <a:r>
                        <a:rPr lang="en-US" altLang="ko-KR" b="0" dirty="0"/>
                        <a:t>#include	&lt;</a:t>
                      </a:r>
                      <a:r>
                        <a:rPr lang="en-US" altLang="ko-KR" b="0" dirty="0" err="1"/>
                        <a:t>conio.h</a:t>
                      </a:r>
                      <a:r>
                        <a:rPr lang="en-US" altLang="ko-KR" b="0" dirty="0"/>
                        <a:t>&gt;</a:t>
                      </a:r>
                    </a:p>
                    <a:p>
                      <a:pPr latinLnBrk="1"/>
                      <a:r>
                        <a:rPr lang="en-US" altLang="ko-KR" b="0" dirty="0"/>
                        <a:t>main()</a:t>
                      </a:r>
                    </a:p>
                    <a:p>
                      <a:pPr latinLnBrk="1"/>
                      <a:r>
                        <a:rPr lang="en-US" altLang="ko-KR" b="0" dirty="0"/>
                        <a:t>{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int</a:t>
                      </a:r>
                      <a:r>
                        <a:rPr lang="en-US" altLang="ko-KR" b="0" dirty="0"/>
                        <a:t>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, sum;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clrscr</a:t>
                      </a:r>
                      <a:r>
                        <a:rPr lang="en-US" altLang="ko-KR" b="0" dirty="0"/>
                        <a:t>();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=0;</a:t>
                      </a:r>
                    </a:p>
                    <a:p>
                      <a:pPr latinLnBrk="1"/>
                      <a:r>
                        <a:rPr lang="en-US" altLang="ko-KR" b="0" dirty="0"/>
                        <a:t>  sum=0;</a:t>
                      </a:r>
                    </a:p>
                    <a:p>
                      <a:pPr latinLnBrk="1"/>
                      <a:r>
                        <a:rPr lang="en-US" altLang="ko-KR" b="0" dirty="0"/>
                        <a:t>  for (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=0;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&lt;=100;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++)</a:t>
                      </a:r>
                    </a:p>
                    <a:p>
                      <a:pPr latinLnBrk="1"/>
                      <a:r>
                        <a:rPr lang="en-US" altLang="ko-KR" b="0" dirty="0"/>
                        <a:t>    sum 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	 </a:t>
                      </a:r>
                      <a:r>
                        <a:rPr lang="en-US" altLang="ko-KR" b="0" dirty="0" err="1"/>
                        <a:t>printf</a:t>
                      </a:r>
                      <a:r>
                        <a:rPr lang="en-US" altLang="ko-KR" b="0" dirty="0"/>
                        <a:t>("1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===&gt; %d\</a:t>
                      </a:r>
                      <a:r>
                        <a:rPr lang="en-US" altLang="ko-KR" b="0" dirty="0" err="1"/>
                        <a:t>n",sum</a:t>
                      </a:r>
                      <a:r>
                        <a:rPr lang="en-US" altLang="ko-KR" b="0" dirty="0"/>
                        <a:t>);</a:t>
                      </a:r>
                    </a:p>
                    <a:p>
                      <a:pPr latinLnBrk="1"/>
                      <a:r>
                        <a:rPr lang="en-US" altLang="ko-KR" b="0" dirty="0"/>
                        <a:t>}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09596" y="4365104"/>
            <a:ext cx="621510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2687"/>
            <a:ext cx="8689638" cy="3893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631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 프로그램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public class </a:t>
                      </a:r>
                      <a:r>
                        <a:rPr lang="en-US" altLang="ko-KR" b="0" dirty="0" err="1"/>
                        <a:t>SumTest</a:t>
                      </a:r>
                      <a:r>
                        <a:rPr lang="en-US" altLang="ko-KR" b="0" dirty="0"/>
                        <a:t> {</a:t>
                      </a:r>
                    </a:p>
                    <a:p>
                      <a:pPr latinLnBrk="1"/>
                      <a:r>
                        <a:rPr lang="en-US" altLang="ko-KR" b="0" dirty="0"/>
                        <a:t>  public static void main(String[] </a:t>
                      </a:r>
                      <a:r>
                        <a:rPr lang="en-US" altLang="ko-KR" b="0" dirty="0" err="1"/>
                        <a:t>args</a:t>
                      </a:r>
                      <a:r>
                        <a:rPr lang="en-US" altLang="ko-KR" b="0" dirty="0"/>
                        <a:t>) {</a:t>
                      </a:r>
                    </a:p>
                    <a:p>
                      <a:pPr latinLnBrk="1"/>
                      <a:r>
                        <a:rPr lang="en-US" altLang="ko-KR" b="0" dirty="0"/>
                        <a:t>    </a:t>
                      </a:r>
                      <a:r>
                        <a:rPr lang="en-US" altLang="ko-KR" b="0" dirty="0" err="1"/>
                        <a:t>int</a:t>
                      </a:r>
                      <a:r>
                        <a:rPr lang="en-US" altLang="ko-KR" b="0" dirty="0"/>
                        <a:t>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, sum=0;</a:t>
                      </a:r>
                    </a:p>
                    <a:p>
                      <a:pPr latinLnBrk="1"/>
                      <a:r>
                        <a:rPr lang="en-US" altLang="ko-KR" b="0" dirty="0"/>
                        <a:t>    for (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= 1 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&lt;= 100 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=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+ 1 ) {</a:t>
                      </a:r>
                    </a:p>
                    <a:p>
                      <a:pPr latinLnBrk="1"/>
                      <a:r>
                        <a:rPr lang="en-US" altLang="ko-KR" b="0" dirty="0"/>
                        <a:t>      sum 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   }</a:t>
                      </a:r>
                    </a:p>
                    <a:p>
                      <a:pPr latinLnBrk="1"/>
                      <a:r>
                        <a:rPr lang="en-US" altLang="ko-KR" b="0" dirty="0"/>
                        <a:t>   </a:t>
                      </a:r>
                      <a:r>
                        <a:rPr lang="en-US" altLang="ko-KR" b="0" dirty="0" err="1"/>
                        <a:t>System.out.println</a:t>
                      </a:r>
                      <a:r>
                        <a:rPr lang="en-US" altLang="ko-KR" b="0" dirty="0"/>
                        <a:t>("1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“ +sum);</a:t>
                      </a:r>
                    </a:p>
                    <a:p>
                      <a:pPr latinLnBrk="1"/>
                      <a:r>
                        <a:rPr lang="en-US" altLang="ko-KR" b="0" dirty="0"/>
                        <a:t>  }</a:t>
                      </a:r>
                    </a:p>
                    <a:p>
                      <a:pPr latinLnBrk="1"/>
                      <a:r>
                        <a:rPr lang="en-US" altLang="ko-KR" b="0" dirty="0"/>
                        <a:t>}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4528" y="2996952"/>
            <a:ext cx="621510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83869"/>
            <a:ext cx="8534400" cy="3455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35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파이선 프로그램 </a:t>
            </a:r>
            <a:r>
              <a:rPr lang="en-US" altLang="ko-KR" dirty="0"/>
              <a:t>(13p.)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>
                <a:solidFill>
                  <a:srgbClr val="C00000"/>
                </a:solidFill>
              </a:rPr>
              <a:t>앞에서 살펴본 </a:t>
            </a:r>
            <a:r>
              <a:rPr lang="en-US" altLang="ko-KR" sz="2400" dirty="0">
                <a:solidFill>
                  <a:srgbClr val="C00000"/>
                </a:solidFill>
              </a:rPr>
              <a:t>8</a:t>
            </a:r>
            <a:r>
              <a:rPr lang="ko-KR" altLang="en-US" sz="2400" dirty="0">
                <a:solidFill>
                  <a:srgbClr val="C00000"/>
                </a:solidFill>
              </a:rPr>
              <a:t>가지 종류의 언어에서 느낄 수 있는 점은 몇 종류의 언어</a:t>
            </a:r>
            <a:r>
              <a:rPr lang="en-US" altLang="ko-KR" sz="2400" dirty="0">
                <a:solidFill>
                  <a:srgbClr val="C00000"/>
                </a:solidFill>
              </a:rPr>
              <a:t>(</a:t>
            </a:r>
            <a:r>
              <a:rPr lang="ko-KR" altLang="en-US" sz="2400" dirty="0">
                <a:solidFill>
                  <a:srgbClr val="C00000"/>
                </a:solidFill>
              </a:rPr>
              <a:t>어셈블리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코볼</a:t>
            </a:r>
            <a:r>
              <a:rPr lang="en-US" altLang="ko-KR" sz="2400" dirty="0">
                <a:solidFill>
                  <a:srgbClr val="C00000"/>
                </a:solidFill>
              </a:rPr>
              <a:t>)</a:t>
            </a:r>
            <a:r>
              <a:rPr lang="ko-KR" altLang="en-US" sz="2400" dirty="0">
                <a:solidFill>
                  <a:srgbClr val="C00000"/>
                </a:solidFill>
              </a:rPr>
              <a:t>를 제외하고는 대부분 구조가 유사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3450"/>
              </p:ext>
            </p:extLst>
          </p:nvPr>
        </p:nvGraphicFramePr>
        <p:xfrm>
          <a:off x="685800" y="2744924"/>
          <a:ext cx="8534400" cy="35796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9676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sum=0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range(1,101) :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sum = sum +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print(sum)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4528" y="3094838"/>
            <a:ext cx="3384376" cy="5040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668724"/>
            <a:ext cx="7696200" cy="175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24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컴파일러</a:t>
            </a:r>
            <a:r>
              <a:rPr lang="en-US" altLang="ko-KR" dirty="0"/>
              <a:t>(compiler)</a:t>
            </a:r>
            <a:r>
              <a:rPr lang="ko-KR" altLang="en-US" dirty="0"/>
              <a:t>에 의해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이진 파일</a:t>
            </a:r>
            <a:r>
              <a:rPr lang="en-US" altLang="ko-KR" dirty="0"/>
              <a:t>(0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파일</a:t>
            </a:r>
            <a:r>
              <a:rPr lang="en-US" altLang="ko-KR" dirty="0"/>
              <a:t>)</a:t>
            </a:r>
            <a:r>
              <a:rPr lang="ko-KR" altLang="en-US" dirty="0"/>
              <a:t>로 번역된 다음</a:t>
            </a:r>
            <a:r>
              <a:rPr lang="en-US" altLang="ko-KR" dirty="0"/>
              <a:t>, </a:t>
            </a:r>
            <a:r>
              <a:rPr lang="ko-KR" altLang="en-US" dirty="0"/>
              <a:t>번역된 파일이 컴퓨터에서 실행되는 기법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컴파일</a:t>
            </a:r>
            <a:r>
              <a:rPr lang="en-US" altLang="ko-KR" dirty="0"/>
              <a:t>(compile)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2276872"/>
            <a:ext cx="5670972" cy="368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90909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인터프리트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 </a:t>
            </a:r>
            <a:r>
              <a:rPr lang="ko-KR" altLang="en-US" dirty="0"/>
              <a:t>기법은 인터프리터</a:t>
            </a:r>
            <a:r>
              <a:rPr lang="en-US" altLang="ko-KR" dirty="0"/>
              <a:t>(interpreter)</a:t>
            </a:r>
            <a:r>
              <a:rPr lang="ko-KR" altLang="en-US" dirty="0"/>
              <a:t>에 프로그램을 실행시키는 방법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 err="1"/>
              <a:t>인터프리트</a:t>
            </a:r>
            <a:r>
              <a:rPr lang="en-US" altLang="ko-KR" dirty="0"/>
              <a:t>(</a:t>
            </a:r>
            <a:r>
              <a:rPr lang="en-US" altLang="ko-KR" dirty="0" err="1"/>
              <a:t>interprete</a:t>
            </a:r>
            <a:r>
              <a:rPr lang="en-US" altLang="ko-KR" dirty="0"/>
              <a:t>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2060848"/>
            <a:ext cx="5459512" cy="367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7003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 기법과 </a:t>
            </a:r>
            <a:r>
              <a:rPr lang="ko-KR" altLang="en-US" dirty="0" err="1"/>
              <a:t>인터프리트</a:t>
            </a:r>
            <a:r>
              <a:rPr lang="ko-KR" altLang="en-US" dirty="0"/>
              <a:t> 기법을 모두 사용하는 방식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하이브리드</a:t>
            </a:r>
            <a:r>
              <a:rPr lang="en-US" altLang="ko-KR" dirty="0"/>
              <a:t>(hybrid)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592" y="1844824"/>
            <a:ext cx="6729958" cy="427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1963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556792"/>
            <a:ext cx="9220200" cy="4920208"/>
          </a:xfrm>
        </p:spPr>
        <p:txBody>
          <a:bodyPr/>
          <a:lstStyle/>
          <a:p>
            <a:r>
              <a:rPr lang="ko-KR" altLang="en-US" dirty="0"/>
              <a:t>컴퓨터는 무엇을 실행하는가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컴퓨터는 소프트웨어를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 즉 프로그램은 어떻게 만드는가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개발자가 프로그래밍 언어를 학습하여 하고자 하는 일을 프로그램으로 기술하여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개발자에 의해 만들어진 프로그램을 컴퓨터가 어떻게 수행하는가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컴퓨터는 번역기나 인터프리터를 사용하여 사용자가 작성한 프로그램을 컴퓨터가 인지할 수 있는 이진 파일로 변환하여 실행할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/>
              <a:t>정리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82654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장 컴퓨터와 프로그램 그리고 자바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5745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컴퓨터는 무엇을 실행하는가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프로그램은 어떻게 만들어지는가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프로그램은 컴퓨터에서 어떻게 실행되는가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프로그래밍 언어 </a:t>
            </a:r>
            <a:r>
              <a:rPr lang="en-US" altLang="ko-KR" b="1" dirty="0">
                <a:latin typeface="+mj-ea"/>
                <a:ea typeface="+mj-ea"/>
              </a:rPr>
              <a:t>Java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fld id="{4FD73FAA-EDF4-477B-8EE5-59031FF4DC00}" type="slidenum">
              <a:rPr lang="en-US" altLang="ko-KR" sz="1200" smtClean="0"/>
              <a:pPr algn="r">
                <a:defRPr/>
              </a:pPr>
              <a:t>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819183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  <a:r>
              <a:rPr lang="ko-KR" altLang="en-US" dirty="0"/>
              <a:t>라는 언어로부터 탄생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오크</a:t>
            </a:r>
            <a:r>
              <a:rPr lang="ko-KR" altLang="en-US" dirty="0"/>
              <a:t> 언어 </a:t>
            </a:r>
            <a:r>
              <a:rPr lang="en-US" altLang="ko-KR" dirty="0"/>
              <a:t>: 1991</a:t>
            </a:r>
            <a:r>
              <a:rPr lang="ko-KR" altLang="en-US" dirty="0"/>
              <a:t>년 미국 선</a:t>
            </a:r>
            <a:r>
              <a:rPr lang="en-US" altLang="ko-KR" dirty="0"/>
              <a:t>(Sun) </a:t>
            </a:r>
            <a:r>
              <a:rPr lang="ko-KR" altLang="en-US" dirty="0" err="1"/>
              <a:t>마이크로시스템사의</a:t>
            </a:r>
            <a:r>
              <a:rPr lang="ko-KR" altLang="en-US" dirty="0"/>
              <a:t> 컴퓨터 과학자인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개발된 언어</a:t>
            </a:r>
            <a:endParaRPr lang="en-US" altLang="ko-KR" dirty="0"/>
          </a:p>
          <a:p>
            <a:pPr lvl="1"/>
            <a:r>
              <a:rPr lang="ko-KR" altLang="en-US" dirty="0"/>
              <a:t>가전제품의 기능을 프로그램으로 제공하기 위해 개발</a:t>
            </a:r>
            <a:endParaRPr lang="en-US" altLang="ko-KR" dirty="0"/>
          </a:p>
          <a:p>
            <a:pPr lvl="1"/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고슬링은</a:t>
            </a:r>
            <a:r>
              <a:rPr lang="ko-KR" altLang="en-US" dirty="0"/>
              <a:t> 앞으로 많은 가전제품</a:t>
            </a:r>
            <a:r>
              <a:rPr lang="en-US" altLang="ko-KR" dirty="0"/>
              <a:t>(</a:t>
            </a:r>
            <a:r>
              <a:rPr lang="ko-KR" altLang="en-US" dirty="0"/>
              <a:t>전화</a:t>
            </a:r>
            <a:r>
              <a:rPr lang="en-US" altLang="ko-KR" dirty="0"/>
              <a:t>, TV,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컴퓨터 등</a:t>
            </a:r>
            <a:r>
              <a:rPr lang="en-US" altLang="ko-KR" dirty="0"/>
              <a:t>)</a:t>
            </a:r>
            <a:r>
              <a:rPr lang="ko-KR" altLang="en-US" dirty="0"/>
              <a:t>들이 하나의 거대한 네트워크에 연동될 것으로 예측하였고</a:t>
            </a:r>
            <a:r>
              <a:rPr lang="en-US" altLang="ko-KR" dirty="0"/>
              <a:t>, </a:t>
            </a:r>
            <a:r>
              <a:rPr lang="ko-KR" altLang="en-US" dirty="0"/>
              <a:t>또한 제품들의 기능을 제공하는 내장된 프로그램</a:t>
            </a:r>
            <a:r>
              <a:rPr lang="en-US" altLang="ko-KR" dirty="0"/>
              <a:t>(embedded program)</a:t>
            </a:r>
            <a:r>
              <a:rPr lang="ko-KR" altLang="en-US" dirty="0"/>
              <a:t>들이 부품</a:t>
            </a:r>
            <a:r>
              <a:rPr lang="en-US" altLang="ko-KR" dirty="0"/>
              <a:t>(component)</a:t>
            </a:r>
            <a:r>
              <a:rPr lang="ko-KR" altLang="en-US" dirty="0"/>
              <a:t>처럼 사용될 것이라고 예측</a:t>
            </a:r>
            <a:endParaRPr lang="en-US" altLang="ko-KR" dirty="0"/>
          </a:p>
          <a:p>
            <a:pPr lvl="1"/>
            <a:r>
              <a:rPr lang="ko-KR" altLang="en-US" dirty="0"/>
              <a:t>많은 </a:t>
            </a:r>
            <a:r>
              <a:rPr lang="ko-KR" altLang="en-US" dirty="0" err="1"/>
              <a:t>가전사들의</a:t>
            </a:r>
            <a:r>
              <a:rPr lang="ko-KR" altLang="en-US" dirty="0"/>
              <a:t> 무관심과 현실성에 대한 문제 때문에 별로 관심을 끌지 못함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77054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언어</a:t>
            </a:r>
            <a:endParaRPr lang="en-US" altLang="ko-KR" dirty="0"/>
          </a:p>
          <a:p>
            <a:pPr lvl="1"/>
            <a:r>
              <a:rPr lang="ko-KR" altLang="en-US" dirty="0" err="1"/>
              <a:t>오크</a:t>
            </a:r>
            <a:r>
              <a:rPr lang="ko-KR" altLang="en-US" dirty="0"/>
              <a:t> 언어의 많은 개념들을 그대로 이어받았음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  <a:r>
              <a:rPr lang="ko-KR" altLang="en-US" dirty="0"/>
              <a:t>에서 어렵게 사용되는 포인터나 메모리 조작 등의 개념을 과감하게 제거하거나 개선</a:t>
            </a:r>
            <a:endParaRPr lang="en-US" altLang="ko-KR" dirty="0"/>
          </a:p>
          <a:p>
            <a:pPr lvl="1"/>
            <a:r>
              <a:rPr lang="ko-KR" altLang="en-US" dirty="0"/>
              <a:t>신뢰성을 증대시키기 위해 예외 처리</a:t>
            </a:r>
            <a:r>
              <a:rPr lang="en-US" altLang="ko-KR" dirty="0"/>
              <a:t>(exception-handling) </a:t>
            </a:r>
            <a:r>
              <a:rPr lang="ko-KR" altLang="en-US" dirty="0"/>
              <a:t>기능을 효율적으로 제공하여 예상치 못한 오류 등을 처리하는 방법을 제공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JAVA </a:t>
            </a:r>
            <a:r>
              <a:rPr lang="ko-KR" altLang="en-US" dirty="0"/>
              <a:t>베타 </a:t>
            </a:r>
            <a:r>
              <a:rPr lang="en-US" altLang="ko-KR" dirty="0"/>
              <a:t>2 </a:t>
            </a:r>
            <a:r>
              <a:rPr lang="ko-KR" altLang="en-US" dirty="0"/>
              <a:t>버전이 탄생</a:t>
            </a:r>
            <a:endParaRPr lang="en-US" altLang="ko-KR" dirty="0"/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/>
              <a:t>JAVA 1.0</a:t>
            </a:r>
            <a:r>
              <a:rPr lang="ko-KR" altLang="en-US" dirty="0"/>
              <a:t>이 공식 발표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JAVA 1.2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41196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개발자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과 자바 엠블렘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8900" y="2057400"/>
            <a:ext cx="4648200" cy="3526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730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자바의 사용 </a:t>
            </a:r>
            <a:r>
              <a:rPr lang="en-US" altLang="ko-KR" dirty="0"/>
              <a:t>: 3</a:t>
            </a:r>
            <a:r>
              <a:rPr lang="ko-KR" altLang="en-US" dirty="0"/>
              <a:t>가지 종류의 플랫폼 제공</a:t>
            </a:r>
            <a:endParaRPr lang="en-US" altLang="ko-KR" dirty="0"/>
          </a:p>
          <a:p>
            <a:pPr lvl="1"/>
            <a:r>
              <a:rPr lang="en-US" altLang="ko-KR" dirty="0"/>
              <a:t>Java 2 ME(Mobile Edition) : PDA</a:t>
            </a:r>
            <a:r>
              <a:rPr lang="ko-KR" altLang="en-US" dirty="0"/>
              <a:t>나 스마트폰 등 소형 기기를 위한 개발 환경</a:t>
            </a:r>
          </a:p>
          <a:p>
            <a:pPr lvl="1"/>
            <a:r>
              <a:rPr lang="en-US" altLang="ko-KR" dirty="0"/>
              <a:t>Java 2 SE(Standard Edition) : </a:t>
            </a:r>
            <a:r>
              <a:rPr lang="ko-KR" altLang="en-US" dirty="0"/>
              <a:t>클라이언트 중심의 일반적인 자바 응용 프로그램 개발 환경</a:t>
            </a:r>
          </a:p>
          <a:p>
            <a:pPr lvl="1"/>
            <a:r>
              <a:rPr lang="en-US" altLang="ko-KR" dirty="0"/>
              <a:t>Java 2 EE(Enterprise Edition) : </a:t>
            </a:r>
            <a:r>
              <a:rPr lang="ko-KR" altLang="en-US" dirty="0"/>
              <a:t>서버 중심의 기업용 소프트웨어 개발 환경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3103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년대 들어 현재까지 가장 많이 사용되는 프로그래밍 언어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745801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년대 프로그래밍 언어 사용 순위의 변화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2" y="1828800"/>
            <a:ext cx="941243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06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객체지향언어</a:t>
            </a:r>
            <a:r>
              <a:rPr lang="en-US" altLang="ko-KR" dirty="0"/>
              <a:t>(Object Oriented Language)</a:t>
            </a:r>
          </a:p>
          <a:p>
            <a:pPr lvl="1"/>
            <a:r>
              <a:rPr lang="ko-KR" altLang="en-US" dirty="0"/>
              <a:t>자바는 완전한 객체지향 언어</a:t>
            </a:r>
            <a:endParaRPr lang="en-US" altLang="ko-KR" dirty="0"/>
          </a:p>
          <a:p>
            <a:pPr lvl="1"/>
            <a:r>
              <a:rPr lang="ko-KR" altLang="en-US" dirty="0"/>
              <a:t>객체지향의 특성인 클래스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등의 개념이 잘 적용된 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프로그래밍은 우리가 살아가는 실 세계와 동일한 사고방식의 프로그램</a:t>
            </a:r>
            <a:endParaRPr lang="en-US" altLang="ko-KR" dirty="0"/>
          </a:p>
          <a:p>
            <a:pPr lvl="1"/>
            <a:r>
              <a:rPr lang="ko-KR" altLang="en-US" dirty="0"/>
              <a:t>자바 언어는 가장 쉽게 이해할 수 있으며</a:t>
            </a:r>
            <a:r>
              <a:rPr lang="en-US" altLang="ko-KR" dirty="0"/>
              <a:t>, </a:t>
            </a:r>
            <a:r>
              <a:rPr lang="ko-KR" altLang="en-US" dirty="0"/>
              <a:t>빨리 배울 수 있는 프로그래밍 언어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0591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 언어 </a:t>
            </a:r>
            <a:r>
              <a:rPr lang="en-US" altLang="ko-KR" dirty="0"/>
              <a:t>: </a:t>
            </a:r>
            <a:r>
              <a:rPr lang="ko-KR" altLang="en-US" dirty="0"/>
              <a:t>실 세계 객체 지향의 예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0632" y="2132856"/>
            <a:ext cx="6769621" cy="362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06381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 언어 </a:t>
            </a:r>
            <a:r>
              <a:rPr lang="en-US" altLang="ko-KR" dirty="0"/>
              <a:t>: </a:t>
            </a:r>
            <a:r>
              <a:rPr lang="ko-KR" altLang="en-US" dirty="0"/>
              <a:t>자바의 객체 지향의 예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040975"/>
            <a:ext cx="5627911" cy="443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017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운영 체제에 독립적 </a:t>
            </a:r>
            <a:r>
              <a:rPr lang="en-US" altLang="ko-KR" dirty="0"/>
              <a:t>: </a:t>
            </a:r>
            <a:r>
              <a:rPr lang="ko-KR" altLang="en-US" dirty="0"/>
              <a:t>소프트웨어와 운영체제</a:t>
            </a:r>
            <a:endParaRPr lang="en-US" altLang="ko-KR" dirty="0"/>
          </a:p>
          <a:p>
            <a:pPr lvl="1"/>
            <a:r>
              <a:rPr lang="ko-KR" altLang="en-US" dirty="0"/>
              <a:t>컴퓨터의 운영체제 </a:t>
            </a:r>
            <a:r>
              <a:rPr lang="en-US" altLang="ko-KR" dirty="0"/>
              <a:t>:</a:t>
            </a:r>
            <a:r>
              <a:rPr lang="ko-KR" altLang="en-US" dirty="0"/>
              <a:t> 하드웨어를 관리하는 시스템 소프트웨어</a:t>
            </a:r>
            <a:endParaRPr lang="en-US" altLang="ko-KR" dirty="0"/>
          </a:p>
          <a:p>
            <a:pPr lvl="1"/>
            <a:r>
              <a:rPr lang="ko-KR" altLang="en-US" dirty="0"/>
              <a:t>일반적으로 컴퓨터에서 실행되는 소프트웨어 </a:t>
            </a:r>
            <a:r>
              <a:rPr lang="en-US" altLang="ko-KR" dirty="0"/>
              <a:t>:</a:t>
            </a:r>
            <a:r>
              <a:rPr lang="ko-KR" altLang="en-US" dirty="0"/>
              <a:t> 운영체제에 종속적</a:t>
            </a:r>
            <a:endParaRPr lang="en-US" altLang="ko-KR" dirty="0"/>
          </a:p>
          <a:p>
            <a:pPr lvl="1"/>
            <a:r>
              <a:rPr lang="ko-KR" altLang="en-US" dirty="0"/>
              <a:t>윈도 시스템에서 </a:t>
            </a:r>
            <a:r>
              <a:rPr lang="en-US" altLang="ko-KR" dirty="0"/>
              <a:t>C </a:t>
            </a:r>
            <a:r>
              <a:rPr lang="ko-KR" altLang="en-US" dirty="0"/>
              <a:t>언어로 개발된 소프트웨어는 윈도 시스템에서만 실행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23" y="3068960"/>
            <a:ext cx="4104456" cy="309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39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컴퓨터를 통해서 할 수 있는 것이 무엇인지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컴퓨터에서 실행되는 프로그램은 어떻게 만들어지는가를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만든 프로그램이 컴퓨터에서 어떻게 실행되는지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언어는 어떻게 탄생하였고</a:t>
            </a:r>
            <a:r>
              <a:rPr lang="en-US" altLang="ko-KR" dirty="0"/>
              <a:t>, </a:t>
            </a:r>
            <a:r>
              <a:rPr lang="ko-KR" altLang="en-US" dirty="0"/>
              <a:t>어떤 환경을 가지고 있는지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많은 프로그래밍 언어들의 사용 분포에 대해서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언어의 특징에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</a:t>
            </a:r>
            <a:r>
              <a:rPr lang="ko-KR" altLang="en-US" dirty="0" err="1"/>
              <a:t>가상기계</a:t>
            </a:r>
            <a:r>
              <a:rPr lang="en-US" altLang="ko-KR" dirty="0"/>
              <a:t>(JVM)</a:t>
            </a:r>
            <a:r>
              <a:rPr lang="ko-KR" altLang="en-US" dirty="0"/>
              <a:t>에 관해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200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운영체제에 독립적</a:t>
            </a:r>
            <a:endParaRPr lang="en-US" altLang="ko-KR" dirty="0"/>
          </a:p>
          <a:p>
            <a:pPr lvl="1"/>
            <a:r>
              <a:rPr lang="ko-KR" altLang="en-US" dirty="0"/>
              <a:t>자바 프로그램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JVM(Java Virtual Machine : </a:t>
            </a:r>
            <a:r>
              <a:rPr lang="ko-KR" altLang="en-US" dirty="0" err="1"/>
              <a:t>자바가상머신</a:t>
            </a:r>
            <a:r>
              <a:rPr lang="en-US" altLang="ko-KR" dirty="0"/>
              <a:t>)</a:t>
            </a:r>
            <a:r>
              <a:rPr lang="ko-KR" altLang="en-US" dirty="0"/>
              <a:t>이 구축된 컴퓨터에서는 어디에서든지 실행시킬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74" y="2564904"/>
            <a:ext cx="4799509" cy="370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28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dirty="0"/>
              <a:t>무료 개발 환경 </a:t>
            </a:r>
            <a:endParaRPr lang="en-US" altLang="ko-KR" dirty="0"/>
          </a:p>
          <a:p>
            <a:pPr lvl="1"/>
            <a:r>
              <a:rPr lang="ko-KR" altLang="en-US" dirty="0"/>
              <a:t>자바의 모든 개발 환경 </a:t>
            </a:r>
            <a:r>
              <a:rPr lang="en-US" altLang="ko-KR" dirty="0"/>
              <a:t>:</a:t>
            </a:r>
            <a:r>
              <a:rPr lang="ko-KR" altLang="en-US" dirty="0"/>
              <a:t> 개방된 형태를 취하고 있음</a:t>
            </a:r>
            <a:endParaRPr lang="en-US" altLang="ko-KR" dirty="0"/>
          </a:p>
          <a:p>
            <a:pPr lvl="1"/>
            <a:r>
              <a:rPr lang="ko-KR" altLang="en-US" dirty="0"/>
              <a:t>자바를 개발한 선사는 현재까지도 자바의 모든 개발 환경을 무료로 제공</a:t>
            </a:r>
            <a:endParaRPr lang="en-US" altLang="ko-KR" dirty="0"/>
          </a:p>
          <a:p>
            <a:pPr lvl="1"/>
            <a:r>
              <a:rPr lang="ko-KR" altLang="en-US" dirty="0"/>
              <a:t>지속적으로 최신 버전을 제공</a:t>
            </a:r>
            <a:endParaRPr lang="en-US" altLang="ko-KR" dirty="0"/>
          </a:p>
          <a:p>
            <a:pPr lvl="1"/>
            <a:r>
              <a:rPr lang="ko-KR" altLang="en-US" dirty="0"/>
              <a:t>현재 선사는  </a:t>
            </a:r>
            <a:r>
              <a:rPr lang="en-US" altLang="ko-KR" dirty="0"/>
              <a:t>3</a:t>
            </a:r>
            <a:r>
              <a:rPr lang="ko-KR" altLang="en-US" dirty="0"/>
              <a:t>종류의 개발 환경을 제공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5763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dirty="0"/>
              <a:t>무료 개발 환경 </a:t>
            </a:r>
            <a:r>
              <a:rPr lang="en-US" altLang="ko-KR" dirty="0"/>
              <a:t>: </a:t>
            </a:r>
            <a:r>
              <a:rPr lang="ko-KR" altLang="en-US" dirty="0"/>
              <a:t>선사에서 제공하는 플랫폼의 종류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576" y="1772816"/>
            <a:ext cx="5904656" cy="455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24512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dirty="0"/>
              <a:t>무수한 라이브러리 </a:t>
            </a:r>
            <a:r>
              <a:rPr lang="en-US" altLang="ko-KR" dirty="0"/>
              <a:t>: </a:t>
            </a:r>
            <a:r>
              <a:rPr lang="ko-KR" altLang="en-US" dirty="0"/>
              <a:t>대규모의 라이브러리 클래스 제공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772816"/>
            <a:ext cx="6416774" cy="439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5536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자바는 </a:t>
            </a:r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 err="1"/>
              <a:t>JDKJava</a:t>
            </a:r>
            <a:r>
              <a:rPr lang="en-US" altLang="ko-KR" dirty="0"/>
              <a:t> Development Kit 1.0</a:t>
            </a:r>
            <a:r>
              <a:rPr lang="ko-KR" altLang="en-US" dirty="0"/>
              <a:t>을 시작</a:t>
            </a:r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en-US" altLang="ko-KR" dirty="0"/>
              <a:t>Java 11,12</a:t>
            </a:r>
            <a:r>
              <a:rPr lang="ko-KR" altLang="en-US" dirty="0"/>
              <a:t>에 이르기까지 지속적으로 새로운 버전이 출시</a:t>
            </a: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4-3 </a:t>
            </a:r>
            <a:r>
              <a:rPr lang="ko-KR" altLang="en-US" dirty="0"/>
              <a:t>자바의 버전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199"/>
            <a:ext cx="2971800" cy="4325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6" y="3048000"/>
            <a:ext cx="5351766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03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컴퓨터 개발 초기 </a:t>
            </a:r>
            <a:r>
              <a:rPr lang="en-US" altLang="ko-KR" dirty="0">
                <a:solidFill>
                  <a:srgbClr val="000099"/>
                </a:solidFill>
              </a:rPr>
              <a:t>: </a:t>
            </a:r>
            <a:r>
              <a:rPr lang="ko-KR" altLang="en-US" dirty="0">
                <a:solidFill>
                  <a:srgbClr val="000099"/>
                </a:solidFill>
              </a:rPr>
              <a:t>하드웨어 구조를 숙지하고 프로그래밍</a:t>
            </a:r>
            <a:endParaRPr lang="en-US" altLang="ko-KR" dirty="0">
              <a:solidFill>
                <a:srgbClr val="000099"/>
              </a:solidFill>
            </a:endParaRP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9800"/>
            <a:ext cx="7621488" cy="41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77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운영체제의 등장 </a:t>
            </a:r>
            <a:r>
              <a:rPr lang="en-US" altLang="ko-KR" dirty="0">
                <a:solidFill>
                  <a:srgbClr val="000099"/>
                </a:solidFill>
              </a:rPr>
              <a:t>: </a:t>
            </a:r>
            <a:r>
              <a:rPr lang="ko-KR" altLang="en-US" dirty="0">
                <a:solidFill>
                  <a:srgbClr val="000099"/>
                </a:solidFill>
              </a:rPr>
              <a:t>운영체제에 기반한 프로그래밍</a:t>
            </a:r>
            <a:endParaRPr lang="en-US" altLang="ko-KR" dirty="0">
              <a:solidFill>
                <a:srgbClr val="000099"/>
              </a:solidFill>
            </a:endParaRP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5486400" cy="4575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0845" y="4495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* </a:t>
            </a:r>
            <a:r>
              <a:rPr lang="ko-KR" altLang="en-US" b="1" dirty="0">
                <a:solidFill>
                  <a:srgbClr val="000099"/>
                </a:solidFill>
              </a:rPr>
              <a:t>운영체제가 다를 경우 프로그램 다시 작성</a:t>
            </a:r>
            <a:r>
              <a:rPr lang="en-US" altLang="ko-KR" b="1" dirty="0">
                <a:solidFill>
                  <a:srgbClr val="000099"/>
                </a:solidFill>
              </a:rPr>
              <a:t>(</a:t>
            </a:r>
            <a:r>
              <a:rPr lang="ko-KR" altLang="en-US" b="1" dirty="0">
                <a:solidFill>
                  <a:srgbClr val="000099"/>
                </a:solidFill>
              </a:rPr>
              <a:t>컴파일</a:t>
            </a:r>
            <a:r>
              <a:rPr lang="en-US" altLang="ko-KR" b="1" dirty="0">
                <a:solidFill>
                  <a:srgbClr val="000099"/>
                </a:solidFill>
              </a:rPr>
              <a:t>)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205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자바 가상 기계 </a:t>
            </a:r>
            <a:r>
              <a:rPr lang="en-US" altLang="ko-KR" dirty="0">
                <a:solidFill>
                  <a:srgbClr val="000099"/>
                </a:solidFill>
              </a:rPr>
              <a:t>: “</a:t>
            </a:r>
            <a:r>
              <a:rPr lang="ko-KR" altLang="en-US" dirty="0">
                <a:solidFill>
                  <a:srgbClr val="000099"/>
                </a:solidFill>
              </a:rPr>
              <a:t>자바 프로그램이 실행되는 컴퓨터</a:t>
            </a:r>
            <a:r>
              <a:rPr lang="en-US" altLang="ko-KR" dirty="0">
                <a:solidFill>
                  <a:srgbClr val="000099"/>
                </a:solidFill>
              </a:rPr>
              <a:t>”</a:t>
            </a:r>
          </a:p>
          <a:p>
            <a:r>
              <a:rPr lang="ko-KR" altLang="en-US" dirty="0"/>
              <a:t>서로 다른 운영체제 상에서도 자바 가상기계에서 동일하게 동작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362200"/>
            <a:ext cx="5562600" cy="42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25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912" y="3164542"/>
            <a:ext cx="5486574" cy="305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컴퓨터를 통해 쇼핑을 한다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컴퓨터를 통해 친구와 대화를 한다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컴퓨터를 통해 보고서를 작성한다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99"/>
                </a:solidFill>
              </a:rPr>
              <a:t>우리는 컴퓨터를 통해 다양한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ko-KR" altLang="en-US" dirty="0">
                <a:solidFill>
                  <a:srgbClr val="000099"/>
                </a:solidFill>
              </a:rPr>
              <a:t>    일들을 하고 있지만</a:t>
            </a:r>
            <a:r>
              <a:rPr lang="en-US" altLang="ko-KR" dirty="0">
                <a:solidFill>
                  <a:srgbClr val="000099"/>
                </a:solidFill>
              </a:rPr>
              <a:t>,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 </a:t>
            </a:r>
            <a:r>
              <a:rPr lang="ko-KR" altLang="en-US" dirty="0">
                <a:solidFill>
                  <a:srgbClr val="000099"/>
                </a:solidFill>
              </a:rPr>
              <a:t>공통적인 것은 컴퓨터가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 </a:t>
            </a:r>
            <a:r>
              <a:rPr lang="ko-KR" altLang="en-US" dirty="0">
                <a:solidFill>
                  <a:srgbClr val="000099"/>
                </a:solidFill>
              </a:rPr>
              <a:t>소프트웨어</a:t>
            </a:r>
            <a:r>
              <a:rPr lang="en-US" altLang="ko-KR" dirty="0">
                <a:solidFill>
                  <a:srgbClr val="000099"/>
                </a:solidFill>
              </a:rPr>
              <a:t>(</a:t>
            </a:r>
            <a:r>
              <a:rPr lang="ko-KR" altLang="en-US" dirty="0">
                <a:solidFill>
                  <a:srgbClr val="000099"/>
                </a:solidFill>
              </a:rPr>
              <a:t>프로그램</a:t>
            </a:r>
            <a:r>
              <a:rPr lang="en-US" altLang="ko-KR" dirty="0">
                <a:solidFill>
                  <a:srgbClr val="000099"/>
                </a:solidFill>
              </a:rPr>
              <a:t>)</a:t>
            </a:r>
            <a:r>
              <a:rPr lang="ko-KR" altLang="en-US" dirty="0">
                <a:solidFill>
                  <a:srgbClr val="000099"/>
                </a:solidFill>
              </a:rPr>
              <a:t>를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</a:t>
            </a:r>
            <a:r>
              <a:rPr lang="ko-KR" altLang="en-US" dirty="0">
                <a:solidFill>
                  <a:srgbClr val="000099"/>
                </a:solidFill>
              </a:rPr>
              <a:t> 실행한다는 것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1-1 </a:t>
            </a:r>
            <a:r>
              <a:rPr lang="ko-KR" altLang="en-US" dirty="0"/>
              <a:t>컴퓨터가 실행하는 것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컴퓨터는 무엇을 실행하는가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43627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사람과 컴퓨터의 상호작용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컴퓨터와 사람의 상호작용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060848"/>
            <a:ext cx="73628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10780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사람의 언어를 컴퓨터가 인지</a:t>
            </a:r>
            <a:endParaRPr lang="en-US" altLang="ko-KR" dirty="0"/>
          </a:p>
          <a:p>
            <a:pPr lvl="1"/>
            <a:r>
              <a:rPr lang="ko-KR" altLang="en-US" dirty="0"/>
              <a:t>많은 과학자들에 의해 사람들이 사용하는 자연어</a:t>
            </a:r>
            <a:r>
              <a:rPr lang="en-US" altLang="ko-KR" dirty="0"/>
              <a:t>(Natural Language)</a:t>
            </a:r>
            <a:r>
              <a:rPr lang="ko-KR" altLang="en-US" dirty="0"/>
              <a:t>를 컴퓨터가 인식하기 위한 노력이 인공지능</a:t>
            </a:r>
            <a:r>
              <a:rPr lang="en-US" altLang="ko-KR" dirty="0"/>
              <a:t>(Artificial Intelligence) </a:t>
            </a:r>
            <a:r>
              <a:rPr lang="ko-KR" altLang="en-US" dirty="0"/>
              <a:t>분야에서 이루어졌음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컴퓨터 언어를 사람이 사용</a:t>
            </a:r>
            <a:endParaRPr lang="en-US" altLang="ko-KR" dirty="0"/>
          </a:p>
          <a:p>
            <a:pPr lvl="1"/>
            <a:r>
              <a:rPr lang="ko-KR" altLang="en-US" dirty="0"/>
              <a:t>컴퓨터 언어인 </a:t>
            </a:r>
            <a:r>
              <a:rPr lang="en-US" altLang="ko-KR" dirty="0"/>
              <a:t>2</a:t>
            </a:r>
            <a:r>
              <a:rPr lang="ko-KR" altLang="en-US" dirty="0"/>
              <a:t>진법만을 사용해서 컴퓨터를 사용한다는 것은 사람에게는 너무나도 힘들고 어려운 일임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사람과 컴퓨터의 공동언어 사용</a:t>
            </a:r>
            <a:r>
              <a:rPr lang="en-US" altLang="ko-KR" dirty="0"/>
              <a:t>(</a:t>
            </a:r>
            <a:r>
              <a:rPr lang="ko-KR" altLang="en-US" dirty="0"/>
              <a:t>프로그래밍 언어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컴퓨터와 사람이 상호작용을 하기 위해서는 반드시 프로그래밍 언어를 사용해야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컴퓨터와 사람의 상호작용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10625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언어의 발전 단계에 따른 세대별 구분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2" y="2438400"/>
            <a:ext cx="8716715" cy="22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118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어셈블리 프로그램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76536" y="2348880"/>
          <a:ext cx="8534400" cy="426375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37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TESTS </a:t>
                      </a:r>
                    </a:p>
                    <a:p>
                      <a:pPr latinLnBrk="1"/>
                      <a:r>
                        <a:rPr lang="en-US" altLang="ko-KR" b="0" dirty="0"/>
                        <a:t>BEGIN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LOOP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BASE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TART </a:t>
                      </a:r>
                    </a:p>
                    <a:p>
                      <a:pPr latinLnBrk="1"/>
                      <a:r>
                        <a:rPr lang="en-US" altLang="ko-KR" b="0" dirty="0"/>
                        <a:t>BALR </a:t>
                      </a:r>
                    </a:p>
                    <a:p>
                      <a:pPr latinLnBrk="1"/>
                      <a:r>
                        <a:rPr lang="en-US" altLang="ko-KR" b="0" dirty="0"/>
                        <a:t>USING</a:t>
                      </a:r>
                    </a:p>
                    <a:p>
                      <a:pPr latinLnBrk="1"/>
                      <a:r>
                        <a:rPr lang="en-US" altLang="ko-KR" b="0" dirty="0"/>
                        <a:t>SR </a:t>
                      </a:r>
                    </a:p>
                    <a:p>
                      <a:pPr latinLnBrk="1"/>
                      <a:r>
                        <a:rPr lang="en-US" altLang="ko-KR" b="0" dirty="0"/>
                        <a:t>L </a:t>
                      </a:r>
                    </a:p>
                    <a:p>
                      <a:pPr latinLnBrk="1"/>
                      <a:r>
                        <a:rPr lang="en-US" altLang="ko-KR" b="0" dirty="0"/>
                        <a:t>L </a:t>
                      </a:r>
                    </a:p>
                    <a:p>
                      <a:pPr latinLnBrk="1"/>
                      <a:r>
                        <a:rPr lang="en-US" altLang="ko-KR" b="0" dirty="0"/>
                        <a:t>AR </a:t>
                      </a:r>
                    </a:p>
                    <a:p>
                      <a:pPr latinLnBrk="1"/>
                      <a:r>
                        <a:rPr lang="en-US" altLang="ko-KR" b="0" dirty="0"/>
                        <a:t>SR </a:t>
                      </a:r>
                    </a:p>
                    <a:p>
                      <a:pPr latinLnBrk="1"/>
                      <a:r>
                        <a:rPr lang="en-US" altLang="ko-KR" b="0" dirty="0"/>
                        <a:t>BCT </a:t>
                      </a:r>
                    </a:p>
                    <a:p>
                      <a:pPr latinLnBrk="1"/>
                      <a:r>
                        <a:rPr lang="en-US" altLang="ko-KR" b="0" dirty="0"/>
                        <a:t>BR </a:t>
                      </a:r>
                    </a:p>
                    <a:p>
                      <a:pPr latinLnBrk="1"/>
                      <a:r>
                        <a:rPr lang="en-US" altLang="ko-KR" b="0" dirty="0"/>
                        <a:t>LTORG</a:t>
                      </a:r>
                    </a:p>
                    <a:p>
                      <a:pPr latinLnBrk="1"/>
                      <a:r>
                        <a:rPr lang="en-US" altLang="ko-KR" b="0" dirty="0"/>
                        <a:t>EQU </a:t>
                      </a:r>
                    </a:p>
                    <a:p>
                      <a:pPr latinLnBrk="1"/>
                      <a:r>
                        <a:rPr lang="en-US" altLang="ko-KR" b="0" dirty="0"/>
                        <a:t>END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0</a:t>
                      </a:r>
                    </a:p>
                    <a:p>
                      <a:pPr latinLnBrk="1"/>
                      <a:r>
                        <a:rPr lang="en-US" altLang="ko-KR" b="0" dirty="0"/>
                        <a:t>BASE,0</a:t>
                      </a:r>
                    </a:p>
                    <a:p>
                      <a:pPr latinLnBrk="1"/>
                      <a:r>
                        <a:rPr lang="en-US" altLang="ko-KR" b="0" dirty="0"/>
                        <a:t>BEGIN+2,BASE</a:t>
                      </a:r>
                    </a:p>
                    <a:p>
                      <a:pPr latinLnBrk="1"/>
                      <a:r>
                        <a:rPr lang="en-US" altLang="ko-KR" b="0" dirty="0"/>
                        <a:t>4,4</a:t>
                      </a:r>
                    </a:p>
                    <a:p>
                      <a:pPr latinLnBrk="1"/>
                      <a:r>
                        <a:rPr lang="en-US" altLang="ko-KR" b="0" dirty="0"/>
                        <a:t>2,=F'1'</a:t>
                      </a:r>
                    </a:p>
                    <a:p>
                      <a:pPr latinLnBrk="1"/>
                      <a:r>
                        <a:rPr lang="en-US" altLang="ko-KR" b="0" dirty="0"/>
                        <a:t>3,=F'100'</a:t>
                      </a:r>
                    </a:p>
                    <a:p>
                      <a:pPr latinLnBrk="1"/>
                      <a:r>
                        <a:rPr lang="en-US" altLang="ko-KR" b="0" dirty="0"/>
                        <a:t>4,3</a:t>
                      </a:r>
                    </a:p>
                    <a:p>
                      <a:pPr latinLnBrk="1"/>
                      <a:r>
                        <a:rPr lang="en-US" altLang="ko-KR" b="0" dirty="0"/>
                        <a:t>3,2</a:t>
                      </a:r>
                    </a:p>
                    <a:p>
                      <a:pPr latinLnBrk="1"/>
                      <a:r>
                        <a:rPr lang="en-US" altLang="ko-KR" b="0" dirty="0"/>
                        <a:t>3,*-4</a:t>
                      </a:r>
                    </a:p>
                    <a:p>
                      <a:pPr latinLnBrk="1"/>
                      <a:r>
                        <a:rPr lang="en-US" altLang="ko-KR" b="0" dirty="0"/>
                        <a:t>14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15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82504" y="3241854"/>
            <a:ext cx="3286148" cy="16430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2" y="2344384"/>
            <a:ext cx="7248028" cy="410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8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포트란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276872"/>
          <a:ext cx="8534400" cy="404772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7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 </a:t>
                      </a:r>
                    </a:p>
                    <a:p>
                      <a:pPr latinLnBrk="1"/>
                      <a:r>
                        <a:rPr lang="ko-KR" altLang="en-US" b="0" dirty="0"/>
                        <a:t> </a:t>
                      </a:r>
                    </a:p>
                    <a:p>
                      <a:pPr latinLnBrk="1"/>
                      <a:r>
                        <a:rPr lang="ko-KR" altLang="en-US" b="0" dirty="0"/>
                        <a:t>  </a:t>
                      </a:r>
                    </a:p>
                    <a:p>
                      <a:pPr latinLnBrk="1"/>
                      <a:r>
                        <a:rPr lang="en-US" altLang="ko-KR" b="0" dirty="0"/>
                        <a:t>100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200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ISUM=0</a:t>
                      </a:r>
                    </a:p>
                    <a:p>
                      <a:pPr latinLnBrk="1"/>
                      <a:r>
                        <a:rPr lang="en-US" altLang="ko-KR" b="0" dirty="0"/>
                        <a:t>DO 100 I=1,100,1</a:t>
                      </a:r>
                    </a:p>
                    <a:p>
                      <a:pPr latinLnBrk="1"/>
                      <a:r>
                        <a:rPr lang="en-US" altLang="ko-KR" b="0" dirty="0"/>
                        <a:t>               ISUM=ISUM+I</a:t>
                      </a:r>
                    </a:p>
                    <a:p>
                      <a:pPr latinLnBrk="1"/>
                      <a:r>
                        <a:rPr lang="en-US" altLang="ko-KR" b="0" dirty="0"/>
                        <a:t>CONTINUE</a:t>
                      </a:r>
                    </a:p>
                    <a:p>
                      <a:pPr latinLnBrk="1"/>
                      <a:r>
                        <a:rPr lang="en-US" altLang="ko-KR" b="0" dirty="0"/>
                        <a:t>WRITE (6,200) ISUM</a:t>
                      </a:r>
                    </a:p>
                    <a:p>
                      <a:pPr latinLnBrk="1"/>
                      <a:r>
                        <a:rPr lang="en-US" altLang="ko-KR" b="0" dirty="0"/>
                        <a:t>FORMAT(8X,I5)</a:t>
                      </a:r>
                    </a:p>
                    <a:p>
                      <a:pPr latinLnBrk="1"/>
                      <a:r>
                        <a:rPr lang="en-US" altLang="ko-KR" b="0" dirty="0"/>
                        <a:t>STOP</a:t>
                      </a:r>
                    </a:p>
                    <a:p>
                      <a:pPr latinLnBrk="1"/>
                      <a:r>
                        <a:rPr lang="en-US" altLang="ko-KR" b="0" dirty="0"/>
                        <a:t>END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83972" y="2563118"/>
            <a:ext cx="407196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95499"/>
            <a:ext cx="8182048" cy="3145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783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1709</Words>
  <Application>Microsoft Office PowerPoint</Application>
  <PresentationFormat>A4 용지(210x297mm)</PresentationFormat>
  <Paragraphs>384</Paragraphs>
  <Slides>37</Slides>
  <Notes>37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4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1부  개요</vt:lpstr>
      <vt:lpstr>1장 컴퓨터와 프로그램 그리고 자바</vt:lpstr>
      <vt:lpstr> </vt:lpstr>
      <vt:lpstr>1 컴퓨터는 무엇을 실행하는가?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3 프로그램은 컴퓨터에서 어떻게 실행되는가?</vt:lpstr>
      <vt:lpstr>3 프로그램은 컴퓨터에서 어떻게 실행되는가?</vt:lpstr>
      <vt:lpstr>3 프로그램은 컴퓨터에서 어떻게 실행되는가?</vt:lpstr>
      <vt:lpstr>PowerPoint 프레젠테이션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2024-10-24T08:04:10Z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